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handoutMasterIdLst>
    <p:handoutMasterId r:id="rId10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737" autoAdjust="0"/>
  </p:normalViewPr>
  <p:slideViewPr>
    <p:cSldViewPr>
      <p:cViewPr varScale="1">
        <p:scale>
          <a:sx n="81" d="100"/>
          <a:sy n="81" d="100"/>
        </p:scale>
        <p:origin x="-172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432" y="-7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7B1FCF-141A-4BB6-B951-9CA01885B48F}" type="datetimeFigureOut">
              <a:rPr lang="en-US" smtClean="0"/>
              <a:pPr/>
              <a:t>4/1/15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0ECA43-EEC1-4164-AB82-B96EE3C7601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88819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23A271A1-F6D6-438B-A432-4747EE7ECD40}" type="datetimeFigureOut">
              <a:rPr lang="en-US" smtClean="0"/>
              <a:pPr algn="ctr" eaLnBrk="1" latinLnBrk="0" hangingPunct="1"/>
              <a:t>4/1/15</a:t>
            </a:fld>
            <a:endParaRPr lang="en-US" sz="2000" dirty="0">
              <a:solidFill>
                <a:srgbClr val="FFFFFF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dirty="0">
              <a:solidFill>
                <a:schemeClr val="tx2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71A1-F6D6-438B-A432-4747EE7ECD40}" type="datetimeFigureOut">
              <a:rPr lang="en-US" smtClean="0"/>
              <a:pPr/>
              <a:t>4/1/15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23A271A1-F6D6-438B-A432-4747EE7ECD40}" type="datetimeFigureOut">
              <a:rPr lang="en-US" smtClean="0"/>
              <a:pPr/>
              <a:t>4/1/15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71A1-F6D6-438B-A432-4747EE7ECD40}" type="datetimeFigureOut">
              <a:rPr lang="en-US" smtClean="0"/>
              <a:pPr/>
              <a:t>4/1/15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71A1-F6D6-438B-A432-4747EE7ECD40}" type="datetimeFigureOut">
              <a:rPr lang="en-US" smtClean="0"/>
              <a:pPr/>
              <a:t>4/1/15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2400" dirty="0">
              <a:solidFill>
                <a:srgbClr val="FFFFFF"/>
              </a:solidFill>
            </a:endParaRPr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23A271A1-F6D6-438B-A432-4747EE7ECD40}" type="datetimeFigureOut">
              <a:rPr lang="en-US" smtClean="0"/>
              <a:pPr/>
              <a:t>4/1/15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23A271A1-F6D6-438B-A432-4747EE7ECD40}" type="datetimeFigureOut">
              <a:rPr lang="en-US" smtClean="0"/>
              <a:pPr/>
              <a:t>4/1/15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0"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71A1-F6D6-438B-A432-4747EE7ECD40}" type="datetimeFigureOut">
              <a:rPr lang="en-US" smtClean="0"/>
              <a:pPr/>
              <a:t>4/1/15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71A1-F6D6-438B-A432-4747EE7ECD40}" type="datetimeFigureOut">
              <a:rPr lang="en-US" smtClean="0"/>
              <a:pPr/>
              <a:t>4/1/15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71A1-F6D6-438B-A432-4747EE7ECD40}" type="datetimeFigureOut">
              <a:rPr lang="en-US" smtClean="0"/>
              <a:pPr/>
              <a:t>4/1/15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23A271A1-F6D6-438B-A432-4747EE7ECD40}" type="datetimeFigureOut">
              <a:rPr lang="en-US" smtClean="0"/>
              <a:pPr/>
              <a:t>4/1/15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2800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kumimoji="0"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3A271A1-F6D6-438B-A432-4747EE7ECD40}" type="datetimeFigureOut">
              <a:rPr lang="en-US" smtClean="0"/>
              <a:pPr/>
              <a:t>4/1/15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sz="1400" dirty="0">
              <a:solidFill>
                <a:schemeClr val="tx2"/>
              </a:solidFill>
            </a:endParaRPr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1400" b="1" dirty="0">
              <a:solidFill>
                <a:srgbClr val="FFFFF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Criminal Law</a:t>
            </a:r>
            <a:br>
              <a:rPr lang="en-US" dirty="0" smtClean="0"/>
            </a:br>
            <a:r>
              <a:rPr lang="en-US" dirty="0" smtClean="0"/>
              <a:t>2.4 Criminal Defenses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Defenses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pc="0" dirty="0" smtClean="0"/>
              <a:t>For a conviction to occur in a criminal case, the prosecutor must establish </a:t>
            </a:r>
            <a:r>
              <a:rPr lang="en-US" i="1" spc="0" dirty="0" smtClean="0"/>
              <a:t>beyond a reasonable doubt</a:t>
            </a:r>
            <a:r>
              <a:rPr lang="en-US" spc="0" dirty="0" smtClean="0"/>
              <a:t> that the defendant committed the act in question with the required intent.</a:t>
            </a:r>
          </a:p>
          <a:p>
            <a:pPr lvl="1"/>
            <a:r>
              <a:rPr lang="en-US" spc="0" dirty="0" smtClean="0"/>
              <a:t>Defendants are not required to present a defense.</a:t>
            </a:r>
          </a:p>
          <a:p>
            <a:pPr lvl="1"/>
            <a:endParaRPr lang="en-US" spc="0" dirty="0" smtClean="0"/>
          </a:p>
          <a:p>
            <a:r>
              <a:rPr lang="en-US" spc="0" dirty="0" smtClean="0"/>
              <a:t>Defenses fall into the following categories:</a:t>
            </a:r>
          </a:p>
          <a:p>
            <a:pPr lvl="1"/>
            <a:r>
              <a:rPr lang="en-US" spc="0" dirty="0" smtClean="0"/>
              <a:t>No crime has been committed</a:t>
            </a:r>
          </a:p>
          <a:p>
            <a:pPr lvl="1"/>
            <a:r>
              <a:rPr lang="en-US" spc="0" dirty="0" smtClean="0"/>
              <a:t>Defendant did not commit the crime</a:t>
            </a:r>
          </a:p>
          <a:p>
            <a:pPr lvl="1"/>
            <a:r>
              <a:rPr lang="en-US" spc="0" dirty="0" smtClean="0"/>
              <a:t>Defendant committed a criminal act, but the act was excusable or justified</a:t>
            </a:r>
          </a:p>
          <a:p>
            <a:pPr lvl="1"/>
            <a:r>
              <a:rPr lang="en-US" spc="0" dirty="0" smtClean="0"/>
              <a:t>Defendant committed a criminal act but is not criminally responsible for his or her actions.</a:t>
            </a:r>
            <a:endParaRPr lang="en-US" spc="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“NO CRIME HAS BEEN COMMITTED”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Defendant must prove either (a) no crime was committed or (b) there was no criminal intent.</a:t>
            </a:r>
          </a:p>
          <a:p>
            <a:pPr lvl="1"/>
            <a:r>
              <a:rPr lang="en-US" i="1" dirty="0" smtClean="0"/>
              <a:t>Example</a:t>
            </a:r>
            <a:r>
              <a:rPr lang="en-US" dirty="0" smtClean="0"/>
              <a:t>: </a:t>
            </a:r>
            <a:r>
              <a:rPr lang="en-US" i="1" dirty="0" smtClean="0"/>
              <a:t>If Katie accidentally takes the wrong Acura home, she can’t be convicted of car theft because she didn’t intend to steal the car.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“THE DEFENDANT DID NOT COMMIT THE CRIME”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Assuming the crime has been committed, but the defendant did not commit it, they must present an </a:t>
            </a:r>
            <a:r>
              <a:rPr lang="en-US" b="1" u="sng" dirty="0" smtClean="0"/>
              <a:t>alibi</a:t>
            </a:r>
            <a:r>
              <a:rPr lang="en-US" dirty="0" smtClean="0"/>
              <a:t>: evidence that the defendant was somewhere else at the time the crime was committed.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“THE DEFENDANT COMMITTED A CRIMINAL ACT, BUT THE ACT WAS EXCUSABLE OR JUSTIFIED”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Defenses for this category include:</a:t>
            </a:r>
          </a:p>
          <a:p>
            <a:endParaRPr lang="en-US" dirty="0" smtClean="0"/>
          </a:p>
          <a:p>
            <a:pPr lvl="1"/>
            <a:r>
              <a:rPr lang="en-US" b="1" u="sng" dirty="0" smtClean="0"/>
              <a:t>Self-Defense</a:t>
            </a:r>
            <a:r>
              <a:rPr lang="en-US" dirty="0" smtClean="0"/>
              <a:t>: a person has the right to use reasonable force in self-defense. There must be a threat of imminent danger of bodily harm. The defender can not continue to use force after the attacker has been stopped.</a:t>
            </a:r>
          </a:p>
          <a:p>
            <a:pPr lvl="1"/>
            <a:endParaRPr lang="en-US" dirty="0" smtClean="0"/>
          </a:p>
          <a:p>
            <a:pPr lvl="1"/>
            <a:r>
              <a:rPr lang="en-US" b="1" u="sng" dirty="0" smtClean="0"/>
              <a:t>Defense of Property or Others</a:t>
            </a:r>
            <a:r>
              <a:rPr lang="en-US" dirty="0" smtClean="0"/>
              <a:t>: a person has the right to defend another person from an attack about to occur </a:t>
            </a:r>
            <a:r>
              <a:rPr lang="en-US" i="1" dirty="0" smtClean="0"/>
              <a:t>or </a:t>
            </a:r>
            <a:r>
              <a:rPr lang="en-US" dirty="0" smtClean="0"/>
              <a:t>to use reasonable, </a:t>
            </a:r>
            <a:r>
              <a:rPr lang="en-US" dirty="0" err="1" smtClean="0"/>
              <a:t>nondeadly</a:t>
            </a:r>
            <a:r>
              <a:rPr lang="en-US" dirty="0" smtClean="0"/>
              <a:t> force to protect property.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600" dirty="0" smtClean="0"/>
              <a:t>“THE DEFENDANT COMMITTED A CRIMINAL ACT BUT IS NOT CRIMINALLY RESPONSIBLE FOR HIS OR HER ACTIONS.”</a:t>
            </a:r>
            <a:endParaRPr lang="en-US" sz="2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u="sng" dirty="0" smtClean="0"/>
              <a:t>Infancy</a:t>
            </a:r>
            <a:r>
              <a:rPr lang="en-US" dirty="0" smtClean="0"/>
              <a:t>: children under a specific age shall not be tried for their crimes but shall be turned over to juvenile court.</a:t>
            </a:r>
          </a:p>
          <a:p>
            <a:endParaRPr lang="en-US" dirty="0" smtClean="0"/>
          </a:p>
          <a:p>
            <a:r>
              <a:rPr lang="en-US" b="1" u="sng" dirty="0" smtClean="0"/>
              <a:t>Intoxication</a:t>
            </a:r>
            <a:r>
              <a:rPr lang="en-US" dirty="0" smtClean="0"/>
              <a:t>: defendants can claim that at the time of a crime, they were too intoxicated to know what they were doing.</a:t>
            </a:r>
          </a:p>
          <a:p>
            <a:pPr lvl="1"/>
            <a:r>
              <a:rPr lang="en-US" dirty="0" smtClean="0"/>
              <a:t>Voluntary intoxication is usually </a:t>
            </a:r>
            <a:r>
              <a:rPr lang="en-US" i="1" dirty="0" smtClean="0"/>
              <a:t>not</a:t>
            </a:r>
            <a:r>
              <a:rPr lang="en-US" dirty="0" smtClean="0"/>
              <a:t> a defense.</a:t>
            </a:r>
          </a:p>
          <a:p>
            <a:pPr lvl="1"/>
            <a:endParaRPr lang="en-US" dirty="0" smtClean="0"/>
          </a:p>
          <a:p>
            <a:r>
              <a:rPr lang="en-US" b="1" u="sng" dirty="0" smtClean="0"/>
              <a:t>Insanity</a:t>
            </a:r>
            <a:r>
              <a:rPr lang="en-US" dirty="0" smtClean="0"/>
              <a:t>: people who have a mental disease or defect should not be convicted if they don’t know what they’re doing or don’t know if it’s right or wrong.</a:t>
            </a:r>
          </a:p>
          <a:p>
            <a:endParaRPr lang="en-US" dirty="0" smtClean="0"/>
          </a:p>
          <a:p>
            <a:endParaRPr lang="en-US" b="1" u="sng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600" dirty="0" smtClean="0">
                <a:solidFill>
                  <a:srgbClr val="FF0000"/>
                </a:solidFill>
              </a:rPr>
              <a:t>“THE DEFENDANT COMMITTED A CRIMINAL ACT BUT IS NOT CRIMINALLY RESPONSIBLE FOR HIS OR HER ACTIONS.”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endParaRPr lang="en-US" b="1" u="sng" dirty="0" smtClean="0"/>
          </a:p>
          <a:p>
            <a:r>
              <a:rPr lang="en-US" b="1" u="sng" dirty="0" smtClean="0"/>
              <a:t>Entrapment</a:t>
            </a:r>
            <a:r>
              <a:rPr lang="en-US" dirty="0" smtClean="0"/>
              <a:t>: the defendant committed a criminal act but claims he or she was induced to commit the crime by a law enforcement officer.</a:t>
            </a:r>
          </a:p>
          <a:p>
            <a:pPr lvl="1"/>
            <a:r>
              <a:rPr lang="en-US" dirty="0" smtClean="0"/>
              <a:t>It must be proven that the defendant would not have committed the crime if it weren’t for the inducement of the police officer.</a:t>
            </a:r>
          </a:p>
          <a:p>
            <a:pPr lvl="1"/>
            <a:endParaRPr lang="en-US" dirty="0" smtClean="0"/>
          </a:p>
          <a:p>
            <a:r>
              <a:rPr lang="en-US" b="1" u="sng" dirty="0" smtClean="0"/>
              <a:t>Duress</a:t>
            </a:r>
            <a:r>
              <a:rPr lang="en-US" dirty="0" smtClean="0"/>
              <a:t>: the defendant committed the crime as a result of coercion or a threat of immediate danger to life or personal safety.</a:t>
            </a:r>
          </a:p>
          <a:p>
            <a:endParaRPr lang="en-US" dirty="0" smtClean="0"/>
          </a:p>
          <a:p>
            <a:r>
              <a:rPr lang="en-US" b="1" u="sng" dirty="0" smtClean="0"/>
              <a:t>Necessity</a:t>
            </a:r>
            <a:r>
              <a:rPr lang="en-US" dirty="0" smtClean="0"/>
              <a:t>: the defendant committed a crime because they were compelled to react to an unavoidable situation in order to protect life.</a:t>
            </a:r>
            <a:endParaRPr lang="en-US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600" dirty="0" smtClean="0">
                <a:solidFill>
                  <a:srgbClr val="FF0000"/>
                </a:solidFill>
              </a:rPr>
              <a:t>“THE DEFENDANT COMMITTED A CRIMINAL ACT BUT IS NOT CRIMINALLY RESPONSIBLE FOR HIS OR HER ACTIONS.”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u="sng" dirty="0" smtClean="0"/>
              <a:t>Prevention of Crime:</a:t>
            </a:r>
            <a:r>
              <a:rPr lang="en-US" dirty="0" smtClean="0"/>
              <a:t> law enforcement officials can claim this defense, which allows them to violate the law if they do so reasonably.</a:t>
            </a:r>
          </a:p>
          <a:p>
            <a:endParaRPr lang="en-US" b="1" u="sng" dirty="0" smtClean="0"/>
          </a:p>
          <a:p>
            <a:r>
              <a:rPr lang="en-US" b="1" u="sng" dirty="0" smtClean="0"/>
              <a:t>Diminished Capacity</a:t>
            </a:r>
            <a:r>
              <a:rPr lang="en-US" dirty="0" smtClean="0"/>
              <a:t>: the defendant can claim that they are not insane, but suffer from a mental impairment that makes them unable to formulate the required intent for a particular defense.</a:t>
            </a:r>
          </a:p>
          <a:p>
            <a:pPr lvl="1"/>
            <a:r>
              <a:rPr lang="en-US" dirty="0" smtClean="0"/>
              <a:t>Usually used to lower charge from first-degree to second-degree murder.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Median">
  <a:themeElements>
    <a:clrScheme name="Custom 1">
      <a:dk1>
        <a:srgbClr val="000000"/>
      </a:dk1>
      <a:lt1>
        <a:sysClr val="window" lastClr="FFFFFF"/>
      </a:lt1>
      <a:dk2>
        <a:srgbClr val="E22222"/>
      </a:dk2>
      <a:lt2>
        <a:srgbClr val="FFFFFF"/>
      </a:lt2>
      <a:accent1>
        <a:srgbClr val="29A3FF"/>
      </a:accent1>
      <a:accent2>
        <a:srgbClr val="0070C0"/>
      </a:accent2>
      <a:accent3>
        <a:srgbClr val="0070C0"/>
      </a:accent3>
      <a:accent4>
        <a:srgbClr val="008DF6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Custom 1">
      <a:majorFont>
        <a:latin typeface="Teen"/>
        <a:ea typeface=""/>
        <a:cs typeface=""/>
      </a:majorFont>
      <a:minorFont>
        <a:latin typeface="Teen Light"/>
        <a:ea typeface=""/>
        <a:cs typeface="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2009</TotalTime>
  <Words>600</Words>
  <Application>Microsoft Macintosh PowerPoint</Application>
  <PresentationFormat>On-screen Show (4:3)</PresentationFormat>
  <Paragraphs>45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Median</vt:lpstr>
      <vt:lpstr>Criminal Law 2.4 Criminal Defenses</vt:lpstr>
      <vt:lpstr>Defenses</vt:lpstr>
      <vt:lpstr>“NO CRIME HAS BEEN COMMITTED”</vt:lpstr>
      <vt:lpstr>“THE DEFENDANT DID NOT COMMIT THE CRIME”</vt:lpstr>
      <vt:lpstr>“THE DEFENDANT COMMITTED A CRIMINAL ACT, BUT THE ACT WAS EXCUSABLE OR JUSTIFIED”</vt:lpstr>
      <vt:lpstr>“THE DEFENDANT COMMITTED A CRIMINAL ACT BUT IS NOT CRIMINALLY RESPONSIBLE FOR HIS OR HER ACTIONS.”</vt:lpstr>
      <vt:lpstr>“THE DEFENDANT COMMITTED A CRIMINAL ACT BUT IS NOT CRIMINALLY RESPONSIBLE FOR HIS OR HER ACTIONS.”</vt:lpstr>
      <vt:lpstr>“THE DEFENDANT COMMITTED A CRIMINAL ACT BUT IS NOT CRIMINALLY RESPONSIBLE FOR HIS OR HER ACTIONS.”</vt:lpstr>
    </vt:vector>
  </TitlesOfParts>
  <Company>Wake County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Criminal Defenses</dc:title>
  <dc:creator>Caroline Meddock</dc:creator>
  <cp:lastModifiedBy>Andrea Celello</cp:lastModifiedBy>
  <cp:revision>17</cp:revision>
  <dcterms:created xsi:type="dcterms:W3CDTF">2012-09-24T12:05:02Z</dcterms:created>
  <dcterms:modified xsi:type="dcterms:W3CDTF">2015-04-01T18:04:05Z</dcterms:modified>
</cp:coreProperties>
</file>