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86" r:id="rId3"/>
    <p:sldId id="257" r:id="rId4"/>
    <p:sldId id="258" r:id="rId5"/>
    <p:sldId id="276" r:id="rId6"/>
    <p:sldId id="277" r:id="rId7"/>
    <p:sldId id="259" r:id="rId8"/>
    <p:sldId id="260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2392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65EED-84ED-4409-BEDC-5CD145D5EE08}" type="datetimeFigureOut">
              <a:rPr lang="en-US" smtClean="0"/>
              <a:t>4/1/15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792FE-8BA3-453E-BABC-0CF616C68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2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47C2AC-29DB-46A0-BC87-120FBC587F14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5C891C-0CEB-4CDD-88A6-E1F972F2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C2AC-29DB-46A0-BC87-120FBC587F14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891C-0CEB-4CDD-88A6-E1F972F2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C47C2AC-29DB-46A0-BC87-120FBC587F14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5C891C-0CEB-4CDD-88A6-E1F972F2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C2AC-29DB-46A0-BC87-120FBC587F14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C891C-0CEB-4CDD-88A6-E1F972F26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C2AC-29DB-46A0-BC87-120FBC587F14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5C891C-0CEB-4CDD-88A6-E1F972F26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47C2AC-29DB-46A0-BC87-120FBC587F14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5C891C-0CEB-4CDD-88A6-E1F972F26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C47C2AC-29DB-46A0-BC87-120FBC587F14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5C891C-0CEB-4CDD-88A6-E1F972F26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C2AC-29DB-46A0-BC87-120FBC587F14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C891C-0CEB-4CDD-88A6-E1F972F2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C2AC-29DB-46A0-BC87-120FBC587F14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5C891C-0CEB-4CDD-88A6-E1F972F2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7C2AC-29DB-46A0-BC87-120FBC587F14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C891C-0CEB-4CDD-88A6-E1F972F26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C47C2AC-29DB-46A0-BC87-120FBC587F14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5C891C-0CEB-4CDD-88A6-E1F972F26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advClick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47C2AC-29DB-46A0-BC87-120FBC587F14}" type="datetimeFigureOut">
              <a:rPr lang="en-US" smtClean="0"/>
              <a:pPr/>
              <a:t>4/1/15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5C891C-0CEB-4CDD-88A6-E1F972F261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xmlns:p14="http://schemas.microsoft.com/office/powerpoint/2010/main" advClick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Criminal Law</a:t>
            </a:r>
            <a:br>
              <a:rPr lang="en-US" dirty="0" smtClean="0"/>
            </a:br>
            <a:r>
              <a:rPr lang="en-US" dirty="0" smtClean="0"/>
              <a:t>2.5 Investigation &amp; </a:t>
            </a:r>
            <a:br>
              <a:rPr lang="en-US" dirty="0" smtClean="0"/>
            </a:br>
            <a:r>
              <a:rPr lang="en-US" dirty="0" smtClean="0"/>
              <a:t>Pre-Trial Proceedings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smtClean="0"/>
              <a:t>booking</a:t>
            </a:r>
            <a:r>
              <a:rPr lang="en-US" dirty="0" smtClean="0"/>
              <a:t> is the formal process of making a police record of an arrest</a:t>
            </a:r>
          </a:p>
          <a:p>
            <a:pPr lvl="1"/>
            <a:r>
              <a:rPr lang="en-US" dirty="0" smtClean="0"/>
              <a:t>The accused is asked for basic information and is typically fingerprinted and photographed.</a:t>
            </a:r>
            <a:endParaRPr lang="en-US" dirty="0"/>
          </a:p>
        </p:txBody>
      </p:sp>
      <p:pic>
        <p:nvPicPr>
          <p:cNvPr id="4" name="Picture 4" descr="http://www.idsoftware.us/images/Scan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733800"/>
            <a:ext cx="3048000" cy="2560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6" descr="https://encrypted-tbn0.gstatic.com/images?q=tbn:ANd9GcRwEuhR6atLdGN7KkzV-8PKYRBlc1rh_ShLlbWBB3jKWSvfUy4clhmlZyH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0"/>
            <a:ext cx="1600200" cy="2115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8" descr="https://encrypted-tbn0.gstatic.com/images?q=tbn:ANd9GcRSRat_iBdiyS1bTPTB4xYY5OjYWxFVwjy82Lt29PK_7tAXAlc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733800"/>
            <a:ext cx="2028825" cy="22574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the </a:t>
            </a:r>
            <a:r>
              <a:rPr lang="en-US" b="1" u="sng" dirty="0" smtClean="0"/>
              <a:t>initial appearance</a:t>
            </a:r>
            <a:r>
              <a:rPr lang="en-US" dirty="0" smtClean="0"/>
              <a:t>, the judge explains the defendant’s rights and advises him or her of the exact nature of the charges.</a:t>
            </a:r>
          </a:p>
          <a:p>
            <a:pPr lvl="1"/>
            <a:r>
              <a:rPr lang="en-US" dirty="0" smtClean="0"/>
              <a:t>An attorney is appointed if necessary, and the judge may set </a:t>
            </a:r>
            <a:r>
              <a:rPr lang="en-US" b="1" u="sng" dirty="0" smtClean="0"/>
              <a:t>bail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entire amount may be required, or the defendant may only be asked to pay a small portion.</a:t>
            </a:r>
          </a:p>
          <a:p>
            <a:pPr lvl="2"/>
            <a:r>
              <a:rPr lang="en-US" b="1" u="sng" dirty="0" smtClean="0"/>
              <a:t>Personal recognizance</a:t>
            </a:r>
            <a:r>
              <a:rPr lang="en-US" dirty="0" smtClean="0"/>
              <a:t> is an alternative to cash bail, where a person must promise to return and must be considered likely to return for trial.</a:t>
            </a:r>
            <a:endParaRPr lang="en-US" b="1" u="sng" dirty="0" smtClean="0"/>
          </a:p>
          <a:p>
            <a:pPr lvl="1"/>
            <a:r>
              <a:rPr lang="en-US" dirty="0" smtClean="0"/>
              <a:t>If the crime committed is a misdemeanor, at this point the defendant can plead guilty or not guilty.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preliminary hearing</a:t>
            </a:r>
            <a:r>
              <a:rPr lang="en-US" dirty="0" smtClean="0"/>
              <a:t> is a screening device used in felony cases to determine if there is enough evidence to require the defendant to stand trial.</a:t>
            </a:r>
          </a:p>
          <a:p>
            <a:pPr lvl="1"/>
            <a:r>
              <a:rPr lang="en-US" dirty="0" smtClean="0"/>
              <a:t>The prosecutor must establish a crime has probably been committed and that the defendant probably did it.</a:t>
            </a:r>
          </a:p>
          <a:p>
            <a:pPr lvl="1"/>
            <a:r>
              <a:rPr lang="en-US" dirty="0" smtClean="0"/>
              <a:t>If the judge finds no probable cause, the case may be dismissed. The prosecution can choose to submit the case to a grand jury following a dismissal.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 </a:t>
            </a:r>
            <a:r>
              <a:rPr lang="en-US" b="1" u="sng" dirty="0" smtClean="0"/>
              <a:t>indictment</a:t>
            </a:r>
            <a:r>
              <a:rPr lang="en-US" dirty="0" smtClean="0"/>
              <a:t> is a formal charge with criminal action. </a:t>
            </a:r>
          </a:p>
          <a:p>
            <a:pPr lvl="1"/>
            <a:r>
              <a:rPr lang="en-US" dirty="0" smtClean="0"/>
              <a:t>Indictments occur only after a grand jury has determined if there is sufficient cause to believe that a person committed a crime.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Felony Arraignment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At an </a:t>
            </a:r>
            <a:r>
              <a:rPr lang="en-US" b="1" u="sng" dirty="0" smtClean="0"/>
              <a:t>arraignment</a:t>
            </a:r>
            <a:r>
              <a:rPr lang="en-US" dirty="0" smtClean="0"/>
              <a:t>, the defendant must appear before court and enter a plea.</a:t>
            </a:r>
          </a:p>
          <a:p>
            <a:pPr lvl="1"/>
            <a:r>
              <a:rPr lang="en-US" dirty="0" smtClean="0"/>
              <a:t>If a defendant pleads guilty, the judge sets a date for sentencing.</a:t>
            </a:r>
          </a:p>
          <a:p>
            <a:pPr lvl="1"/>
            <a:r>
              <a:rPr lang="en-US" dirty="0" smtClean="0"/>
              <a:t>If a defendant pleads not guilty, the judge sets a date for trial.</a:t>
            </a:r>
          </a:p>
          <a:p>
            <a:endParaRPr lang="en-US" b="1" u="sng" dirty="0" smtClean="0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Monday, March 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Based on your understanding from television and/or movies, what does it actually take to bring a crime to trial?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90913482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38400" cy="1143000"/>
          </a:xfrm>
        </p:spPr>
        <p:txBody>
          <a:bodyPr/>
          <a:lstStyle/>
          <a:p>
            <a:r>
              <a:rPr lang="en-US" dirty="0" smtClean="0"/>
              <a:t>Arrest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6858000" cy="4525963"/>
          </a:xfrm>
        </p:spPr>
        <p:txBody>
          <a:bodyPr/>
          <a:lstStyle/>
          <a:p>
            <a:r>
              <a:rPr lang="en-US" dirty="0" smtClean="0"/>
              <a:t>Takes place when someone suspected of a crime is taken into custody</a:t>
            </a:r>
          </a:p>
          <a:p>
            <a:endParaRPr lang="en-US" dirty="0" smtClean="0"/>
          </a:p>
          <a:p>
            <a:r>
              <a:rPr lang="en-US" dirty="0" smtClean="0"/>
              <a:t>A person can be taken into custody one of two ways: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Arrest warrant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Probable cause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18434" name="Picture 2" descr="https://encrypted-tbn3.gstatic.com/images?q=tbn:ANd9GcTkyEhyjrpfb4Kmhb_V85j0PC8OzTaAOOh1tgkzQqu6saJ8k9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733800"/>
            <a:ext cx="3733800" cy="28220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Arrest Warrant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An arrest warrant is a court order commanding the named person be taken into custody.</a:t>
            </a:r>
          </a:p>
          <a:p>
            <a:pPr lvl="1"/>
            <a:r>
              <a:rPr lang="en-US" dirty="0" smtClean="0"/>
              <a:t>Officers can obtain a warrant from a judge or magistrate</a:t>
            </a:r>
          </a:p>
          <a:p>
            <a:pPr lvl="1"/>
            <a:r>
              <a:rPr lang="en-US" dirty="0" smtClean="0"/>
              <a:t>Arrest warrants can be filed by a police officer, victim, or witness</a:t>
            </a: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 descr="http://i.cdn.turner.com/trutv/thesmokinggun.com/graphics/art4/0612092monster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86800" cy="664204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18" name="Picture 2" descr="http://media.cmgdigital.com/shared/lt/lt_cache/thumbnail/960/img/photos/2012/10/09/49/f4/warr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763000" cy="657225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Probable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Requires more than mere suspicion. Some facts must be present that indicate that the person arrested has committed a crime.</a:t>
            </a:r>
          </a:p>
          <a:p>
            <a:endParaRPr lang="en-US" dirty="0"/>
          </a:p>
          <a:p>
            <a:r>
              <a:rPr lang="en-US" dirty="0" smtClean="0"/>
              <a:t>Drug Courier Profile</a:t>
            </a:r>
          </a:p>
          <a:p>
            <a:pPr lvl="1"/>
            <a:r>
              <a:rPr lang="en-US" dirty="0" smtClean="0"/>
              <a:t>Used to provide a basis to stop and question a person to help establish probable cause</a:t>
            </a:r>
          </a:p>
          <a:p>
            <a:pPr lvl="1"/>
            <a:r>
              <a:rPr lang="en-US" dirty="0" smtClean="0"/>
              <a:t>Based on age, race, appearance, behavior, and mannerisms.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Reasonable Suspicion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Police can stop and question someone when they believe the individual is involved in criminal activity.</a:t>
            </a:r>
          </a:p>
          <a:p>
            <a:pPr lvl="1"/>
            <a:r>
              <a:rPr lang="en-US" dirty="0" smtClean="0"/>
              <a:t>A person may decline to say anything to the officer and/or leave.</a:t>
            </a:r>
          </a:p>
          <a:p>
            <a:pPr lvl="1"/>
            <a:r>
              <a:rPr lang="en-US" dirty="0" smtClean="0"/>
              <a:t>A police officer is not legally permitted to take the silence into account in determining probable cause. </a:t>
            </a:r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5844" name="Picture 4" descr="http://stopandfrisk.org/wp-content/uploads/nypd-stop-and-frisk-2011-infograph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34000" cy="6906846"/>
          </a:xfrm>
          <a:prstGeom prst="rect">
            <a:avLst/>
          </a:prstGeom>
          <a:noFill/>
        </p:spPr>
      </p:pic>
      <p:pic>
        <p:nvPicPr>
          <p:cNvPr id="35846" name="Picture 6" descr="https://encrypted-tbn3.gstatic.com/images?q=tbn:ANd9GcT0Z0GLuaUCLQzulaK9JR4RsHv-D84Gvh0_AQ0vrxAkGELA47xF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0"/>
            <a:ext cx="3429000" cy="2973697"/>
          </a:xfrm>
          <a:prstGeom prst="rect">
            <a:avLst/>
          </a:prstGeom>
          <a:noFill/>
        </p:spPr>
      </p:pic>
      <p:pic>
        <p:nvPicPr>
          <p:cNvPr id="35848" name="Picture 8" descr="https://encrypted-tbn2.gstatic.com/images?q=tbn:ANd9GcRUyIvLGMDwxHmPAIgO5OKmkRoedIgmJwRypMG-3YJ1MorVedjZn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124200"/>
            <a:ext cx="2971800" cy="346058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Theme">
  <a:themeElements>
    <a:clrScheme name="Custom 6">
      <a:dk1>
        <a:sysClr val="windowText" lastClr="000000"/>
      </a:dk1>
      <a:lt1>
        <a:sysClr val="window" lastClr="FFFFFF"/>
      </a:lt1>
      <a:dk2>
        <a:srgbClr val="F0996E"/>
      </a:dk2>
      <a:lt2>
        <a:srgbClr val="FFFFFF"/>
      </a:lt2>
      <a:accent1>
        <a:srgbClr val="E8889B"/>
      </a:accent1>
      <a:accent2>
        <a:srgbClr val="F9D6C5"/>
      </a:accent2>
      <a:accent3>
        <a:srgbClr val="68C096"/>
      </a:accent3>
      <a:accent4>
        <a:srgbClr val="12A1BE"/>
      </a:accent4>
      <a:accent5>
        <a:srgbClr val="7BA79D"/>
      </a:accent5>
      <a:accent6>
        <a:srgbClr val="968C8C"/>
      </a:accent6>
      <a:hlink>
        <a:srgbClr val="108BA4"/>
      </a:hlink>
      <a:folHlink>
        <a:srgbClr val="031842"/>
      </a:folHlink>
    </a:clrScheme>
    <a:fontScheme name="Custom 1">
      <a:majorFont>
        <a:latin typeface="Teen"/>
        <a:ea typeface=""/>
        <a:cs typeface=""/>
      </a:majorFont>
      <a:minorFont>
        <a:latin typeface="Teen Light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2348</TotalTime>
  <Words>503</Words>
  <Application>Microsoft Macintosh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Theme</vt:lpstr>
      <vt:lpstr>Criminal Law 2.5 Investigation &amp;  Pre-Trial Proceedings</vt:lpstr>
      <vt:lpstr>Warm-Up: Monday, March 30</vt:lpstr>
      <vt:lpstr>Arrest</vt:lpstr>
      <vt:lpstr>Arrest Warrant</vt:lpstr>
      <vt:lpstr>PowerPoint Presentation</vt:lpstr>
      <vt:lpstr>PowerPoint Presentation</vt:lpstr>
      <vt:lpstr>Probable Cause</vt:lpstr>
      <vt:lpstr>Reasonable Suspicion</vt:lpstr>
      <vt:lpstr>PowerPoint Presentation</vt:lpstr>
      <vt:lpstr>Booking</vt:lpstr>
      <vt:lpstr>Initial Appearance</vt:lpstr>
      <vt:lpstr>Preliminary Hearing</vt:lpstr>
      <vt:lpstr>Indictment</vt:lpstr>
      <vt:lpstr>Felony Arraignment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Justice Process: The Investigation</dc:title>
  <dc:creator>Andrew</dc:creator>
  <cp:lastModifiedBy>Andrea Celello</cp:lastModifiedBy>
  <cp:revision>70</cp:revision>
  <dcterms:created xsi:type="dcterms:W3CDTF">2010-10-04T00:21:35Z</dcterms:created>
  <dcterms:modified xsi:type="dcterms:W3CDTF">2015-04-01T18:04:24Z</dcterms:modified>
</cp:coreProperties>
</file>