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5/27/14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5/27/14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5/27/14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Law</a:t>
            </a:r>
            <a:br>
              <a:rPr lang="en-US" dirty="0" smtClean="0"/>
            </a:br>
            <a:r>
              <a:rPr lang="en-US" dirty="0" smtClean="0"/>
              <a:t>3.5 Defenses to Torts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Law &amp; Justice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 to Negligence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Contributory negligence</a:t>
            </a:r>
            <a:r>
              <a:rPr lang="en-US" dirty="0" smtClean="0"/>
              <a:t>: as a plaintiff, you can not receive damages from the defendant if your own negligence contributed in any way to the harm you suffered.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Comparative negligence</a:t>
            </a:r>
            <a:r>
              <a:rPr lang="en-US" dirty="0" smtClean="0"/>
              <a:t>: dividing the loss to the degree to which each person is at fault.</a:t>
            </a:r>
          </a:p>
          <a:p>
            <a:pPr lvl="1"/>
            <a:r>
              <a:rPr lang="en-US" dirty="0" smtClean="0"/>
              <a:t>You may receive </a:t>
            </a:r>
            <a:r>
              <a:rPr lang="en-US" i="1" dirty="0" smtClean="0"/>
              <a:t>some </a:t>
            </a:r>
            <a:r>
              <a:rPr lang="en-US" dirty="0" smtClean="0"/>
              <a:t>but not all of the money you seek, because you may be </a:t>
            </a:r>
            <a:r>
              <a:rPr lang="en-US" i="1" dirty="0" smtClean="0"/>
              <a:t>somewhat </a:t>
            </a:r>
            <a:r>
              <a:rPr lang="en-US" dirty="0" smtClean="0"/>
              <a:t>at fault.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Assumption of the risk</a:t>
            </a:r>
            <a:r>
              <a:rPr lang="en-US" dirty="0" smtClean="0"/>
              <a:t>: a person voluntarily encounters a known danger and decides to accept </a:t>
            </a:r>
            <a:r>
              <a:rPr lang="en-US" smtClean="0"/>
              <a:t>that risk of danger.</a:t>
            </a:r>
            <a:endParaRPr lang="en-US" b="1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 to Intentional Torts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/>
              <a:t>Consent</a:t>
            </a:r>
            <a:r>
              <a:rPr lang="en-US" dirty="0" smtClean="0"/>
              <a:t>: the plaintiff agreed to the harmful conduct and thus gave up the right to sue later.</a:t>
            </a:r>
          </a:p>
          <a:p>
            <a:pPr lvl="1"/>
            <a:r>
              <a:rPr lang="en-US" dirty="0" smtClean="0"/>
              <a:t>Can be written, spoken, or assumed based on the situation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Privilege</a:t>
            </a:r>
            <a:r>
              <a:rPr lang="en-US" dirty="0" smtClean="0"/>
              <a:t>: justifies behavior that would otherwise be a tort, because the defendant’s interests or the public’s interests require it.</a:t>
            </a:r>
          </a:p>
          <a:p>
            <a:pPr lvl="1"/>
            <a:r>
              <a:rPr lang="en-US" dirty="0" smtClean="0"/>
              <a:t>Examples of privilege: </a:t>
            </a:r>
            <a:r>
              <a:rPr lang="en-US" b="1" u="sng" dirty="0" smtClean="0"/>
              <a:t>legal authority</a:t>
            </a:r>
            <a:r>
              <a:rPr lang="en-US" dirty="0" smtClean="0"/>
              <a:t>, </a:t>
            </a:r>
            <a:r>
              <a:rPr lang="en-US" b="1" u="sng" dirty="0" smtClean="0"/>
              <a:t>self-defense</a:t>
            </a:r>
            <a:r>
              <a:rPr lang="en-US" dirty="0" smtClean="0"/>
              <a:t>, </a:t>
            </a:r>
            <a:r>
              <a:rPr lang="en-US" b="1" u="sng" dirty="0" smtClean="0"/>
              <a:t>defense of property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 to Strict 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defendant could show there was no causation or there are no damages.</a:t>
            </a:r>
          </a:p>
          <a:p>
            <a:endParaRPr lang="en-US" dirty="0" smtClean="0"/>
          </a:p>
          <a:p>
            <a:r>
              <a:rPr lang="en-US" dirty="0" smtClean="0"/>
              <a:t>(Product Liability) If a consumer misuses a product or ignores clear safety warnings, manufacturers or sellers may have a defense.</a:t>
            </a:r>
          </a:p>
          <a:p>
            <a:pPr lvl="1"/>
            <a:r>
              <a:rPr lang="en-US" dirty="0" smtClean="0"/>
              <a:t>Many courts argue manufacturers must anticipate some misuses and make products safe against any foreseeable misuse.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14800" y="4495800"/>
            <a:ext cx="4800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Product Liability:</a:t>
            </a:r>
            <a:br>
              <a:rPr lang="en-US" dirty="0" smtClean="0"/>
            </a:br>
            <a:r>
              <a:rPr lang="en-US" dirty="0" smtClean="0"/>
              <a:t>Warning Labels</a:t>
            </a:r>
            <a:endParaRPr lang="en-US" dirty="0"/>
          </a:p>
        </p:txBody>
      </p:sp>
      <p:pic>
        <p:nvPicPr>
          <p:cNvPr id="1026" name="Picture 2" descr="http://i.huffpost.com/gadgets/slideshows/5698/slide_5698_77131_large.jpg?13521232367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85800"/>
            <a:ext cx="3771900" cy="2743200"/>
          </a:xfrm>
          <a:prstGeom prst="rect">
            <a:avLst/>
          </a:prstGeom>
          <a:noFill/>
        </p:spPr>
      </p:pic>
      <p:pic>
        <p:nvPicPr>
          <p:cNvPr id="1028" name="Picture 4" descr="http://i.huffpost.com/gadgets/slideshows/5698/slide_5698_78173_large.jpg?13521232676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762000"/>
            <a:ext cx="46101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Custom 6">
      <a:dk1>
        <a:sysClr val="windowText" lastClr="000000"/>
      </a:dk1>
      <a:lt1>
        <a:sysClr val="window" lastClr="FFFFFF"/>
      </a:lt1>
      <a:dk2>
        <a:srgbClr val="009999"/>
      </a:dk2>
      <a:lt2>
        <a:srgbClr val="FFFFFF"/>
      </a:lt2>
      <a:accent1>
        <a:srgbClr val="B6D838"/>
      </a:accent1>
      <a:accent2>
        <a:srgbClr val="C5E062"/>
      </a:accent2>
      <a:accent3>
        <a:srgbClr val="006664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ustom 1">
      <a:majorFont>
        <a:latin typeface="Teen"/>
        <a:ea typeface=""/>
        <a:cs typeface=""/>
      </a:majorFont>
      <a:minorFont>
        <a:latin typeface="Teen Ligh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73</TotalTime>
  <Words>229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Theme</vt:lpstr>
      <vt:lpstr>Civil Law 3.5 Defenses to Torts</vt:lpstr>
      <vt:lpstr>Defenses to Negligence</vt:lpstr>
      <vt:lpstr>Defenses to Intentional Torts</vt:lpstr>
      <vt:lpstr>Defenses to Strict Liability</vt:lpstr>
      <vt:lpstr>Product Liability: Warning Labels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Defenses to Torts</dc:title>
  <dc:creator>Caroline Meddock</dc:creator>
  <cp:lastModifiedBy>Andrea Celello</cp:lastModifiedBy>
  <cp:revision>15</cp:revision>
  <dcterms:created xsi:type="dcterms:W3CDTF">2012-11-05T01:51:02Z</dcterms:created>
  <dcterms:modified xsi:type="dcterms:W3CDTF">2014-05-27T18:36:13Z</dcterms:modified>
</cp:coreProperties>
</file>