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7"/>
  </p:notesMasterIdLst>
  <p:sldIdLst>
    <p:sldId id="256" r:id="rId2"/>
    <p:sldId id="257" r:id="rId3"/>
    <p:sldId id="260"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8" autoAdjust="0"/>
    <p:restoredTop sz="86435" autoAdjust="0"/>
  </p:normalViewPr>
  <p:slideViewPr>
    <p:cSldViewPr>
      <p:cViewPr varScale="1">
        <p:scale>
          <a:sx n="66" d="100"/>
          <a:sy n="66" d="100"/>
        </p:scale>
        <p:origin x="-199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C9961A-2118-4E1C-87F1-C43BBB3D7E4D}" type="doc">
      <dgm:prSet loTypeId="urn:microsoft.com/office/officeart/2005/8/layout/venn1" loCatId="relationship" qsTypeId="urn:microsoft.com/office/officeart/2005/8/quickstyle/simple1" qsCatId="simple" csTypeId="urn:microsoft.com/office/officeart/2005/8/colors/accent1_2" csCatId="accent1" phldr="0"/>
      <dgm:spPr/>
    </dgm:pt>
    <dgm:pt modelId="{1B903A8B-E720-4AC5-BB4E-2211B9B6BF08}">
      <dgm:prSet phldrT="[Text]" phldr="1"/>
      <dgm:spPr/>
      <dgm:t>
        <a:bodyPr/>
        <a:lstStyle/>
        <a:p>
          <a:endParaRPr lang="en-US"/>
        </a:p>
      </dgm:t>
    </dgm:pt>
    <dgm:pt modelId="{089A6120-3FA6-4705-8025-3BB3DD0843CA}" type="parTrans" cxnId="{F779D7D6-6A39-4B46-AFE3-8845EB557C2D}">
      <dgm:prSet/>
      <dgm:spPr/>
      <dgm:t>
        <a:bodyPr/>
        <a:lstStyle/>
        <a:p>
          <a:endParaRPr lang="en-US"/>
        </a:p>
      </dgm:t>
    </dgm:pt>
    <dgm:pt modelId="{58ED94A9-4224-49BF-A20D-BB731B21498F}" type="sibTrans" cxnId="{F779D7D6-6A39-4B46-AFE3-8845EB557C2D}">
      <dgm:prSet/>
      <dgm:spPr/>
      <dgm:t>
        <a:bodyPr/>
        <a:lstStyle/>
        <a:p>
          <a:endParaRPr lang="en-US"/>
        </a:p>
      </dgm:t>
    </dgm:pt>
    <dgm:pt modelId="{97EB6BEB-B040-4B76-A641-B868DE5B9BCB}">
      <dgm:prSet phldrT="[Text]" phldr="1"/>
      <dgm:spPr/>
      <dgm:t>
        <a:bodyPr/>
        <a:lstStyle/>
        <a:p>
          <a:endParaRPr lang="en-US" dirty="0"/>
        </a:p>
      </dgm:t>
    </dgm:pt>
    <dgm:pt modelId="{C2DC4754-9031-4714-92BF-8BBE40FB29CE}" type="parTrans" cxnId="{8B42FF2C-4549-4F3B-A3BD-C62076F4C266}">
      <dgm:prSet/>
      <dgm:spPr/>
      <dgm:t>
        <a:bodyPr/>
        <a:lstStyle/>
        <a:p>
          <a:endParaRPr lang="en-US"/>
        </a:p>
      </dgm:t>
    </dgm:pt>
    <dgm:pt modelId="{A4FB13CC-E1E9-4966-89CB-BFCDE24952FC}" type="sibTrans" cxnId="{8B42FF2C-4549-4F3B-A3BD-C62076F4C266}">
      <dgm:prSet/>
      <dgm:spPr/>
      <dgm:t>
        <a:bodyPr/>
        <a:lstStyle/>
        <a:p>
          <a:endParaRPr lang="en-US"/>
        </a:p>
      </dgm:t>
    </dgm:pt>
    <dgm:pt modelId="{153A2B77-F067-4588-8A99-B9A847BCA970}" type="pres">
      <dgm:prSet presAssocID="{ECC9961A-2118-4E1C-87F1-C43BBB3D7E4D}" presName="compositeShape" presStyleCnt="0">
        <dgm:presLayoutVars>
          <dgm:chMax val="7"/>
          <dgm:dir/>
          <dgm:resizeHandles val="exact"/>
        </dgm:presLayoutVars>
      </dgm:prSet>
      <dgm:spPr/>
    </dgm:pt>
    <dgm:pt modelId="{D83405F2-AAD8-4CBF-A683-0C45F9E96E57}" type="pres">
      <dgm:prSet presAssocID="{1B903A8B-E720-4AC5-BB4E-2211B9B6BF08}" presName="circ1" presStyleLbl="vennNode1" presStyleIdx="0" presStyleCnt="2"/>
      <dgm:spPr/>
      <dgm:t>
        <a:bodyPr/>
        <a:lstStyle/>
        <a:p>
          <a:endParaRPr lang="en-US"/>
        </a:p>
      </dgm:t>
    </dgm:pt>
    <dgm:pt modelId="{156CEA7E-B356-4536-A5F5-744CD2943D4B}" type="pres">
      <dgm:prSet presAssocID="{1B903A8B-E720-4AC5-BB4E-2211B9B6BF08}" presName="circ1Tx" presStyleLbl="revTx" presStyleIdx="0" presStyleCnt="0">
        <dgm:presLayoutVars>
          <dgm:chMax val="0"/>
          <dgm:chPref val="0"/>
          <dgm:bulletEnabled val="1"/>
        </dgm:presLayoutVars>
      </dgm:prSet>
      <dgm:spPr/>
      <dgm:t>
        <a:bodyPr/>
        <a:lstStyle/>
        <a:p>
          <a:endParaRPr lang="en-US"/>
        </a:p>
      </dgm:t>
    </dgm:pt>
    <dgm:pt modelId="{82F4B5B3-06D6-4740-9663-FFE1D177AE77}" type="pres">
      <dgm:prSet presAssocID="{97EB6BEB-B040-4B76-A641-B868DE5B9BCB}" presName="circ2" presStyleLbl="vennNode1" presStyleIdx="1" presStyleCnt="2"/>
      <dgm:spPr/>
      <dgm:t>
        <a:bodyPr/>
        <a:lstStyle/>
        <a:p>
          <a:endParaRPr lang="en-US"/>
        </a:p>
      </dgm:t>
    </dgm:pt>
    <dgm:pt modelId="{6FEEC9D8-8C65-46BA-B12F-81505AA6C81A}" type="pres">
      <dgm:prSet presAssocID="{97EB6BEB-B040-4B76-A641-B868DE5B9BCB}" presName="circ2Tx" presStyleLbl="revTx" presStyleIdx="0" presStyleCnt="0">
        <dgm:presLayoutVars>
          <dgm:chMax val="0"/>
          <dgm:chPref val="0"/>
          <dgm:bulletEnabled val="1"/>
        </dgm:presLayoutVars>
      </dgm:prSet>
      <dgm:spPr/>
      <dgm:t>
        <a:bodyPr/>
        <a:lstStyle/>
        <a:p>
          <a:endParaRPr lang="en-US"/>
        </a:p>
      </dgm:t>
    </dgm:pt>
  </dgm:ptLst>
  <dgm:cxnLst>
    <dgm:cxn modelId="{1047F8D1-EF83-44C3-982E-8F2F6C051A84}" type="presOf" srcId="{1B903A8B-E720-4AC5-BB4E-2211B9B6BF08}" destId="{156CEA7E-B356-4536-A5F5-744CD2943D4B}" srcOrd="1" destOrd="0" presId="urn:microsoft.com/office/officeart/2005/8/layout/venn1"/>
    <dgm:cxn modelId="{F779D7D6-6A39-4B46-AFE3-8845EB557C2D}" srcId="{ECC9961A-2118-4E1C-87F1-C43BBB3D7E4D}" destId="{1B903A8B-E720-4AC5-BB4E-2211B9B6BF08}" srcOrd="0" destOrd="0" parTransId="{089A6120-3FA6-4705-8025-3BB3DD0843CA}" sibTransId="{58ED94A9-4224-49BF-A20D-BB731B21498F}"/>
    <dgm:cxn modelId="{A855BCA0-7572-4983-AF80-6804E6ED8190}" type="presOf" srcId="{97EB6BEB-B040-4B76-A641-B868DE5B9BCB}" destId="{82F4B5B3-06D6-4740-9663-FFE1D177AE77}" srcOrd="0" destOrd="0" presId="urn:microsoft.com/office/officeart/2005/8/layout/venn1"/>
    <dgm:cxn modelId="{81D9377C-13E2-40EF-BFD0-6EA70B80D69A}" type="presOf" srcId="{97EB6BEB-B040-4B76-A641-B868DE5B9BCB}" destId="{6FEEC9D8-8C65-46BA-B12F-81505AA6C81A}" srcOrd="1" destOrd="0" presId="urn:microsoft.com/office/officeart/2005/8/layout/venn1"/>
    <dgm:cxn modelId="{8B42FF2C-4549-4F3B-A3BD-C62076F4C266}" srcId="{ECC9961A-2118-4E1C-87F1-C43BBB3D7E4D}" destId="{97EB6BEB-B040-4B76-A641-B868DE5B9BCB}" srcOrd="1" destOrd="0" parTransId="{C2DC4754-9031-4714-92BF-8BBE40FB29CE}" sibTransId="{A4FB13CC-E1E9-4966-89CB-BFCDE24952FC}"/>
    <dgm:cxn modelId="{E84A6F71-1330-4B4A-BB87-39F5A495018C}" type="presOf" srcId="{ECC9961A-2118-4E1C-87F1-C43BBB3D7E4D}" destId="{153A2B77-F067-4588-8A99-B9A847BCA970}" srcOrd="0" destOrd="0" presId="urn:microsoft.com/office/officeart/2005/8/layout/venn1"/>
    <dgm:cxn modelId="{CACB153F-2FEF-4FBF-83AF-5860C5C71E95}" type="presOf" srcId="{1B903A8B-E720-4AC5-BB4E-2211B9B6BF08}" destId="{D83405F2-AAD8-4CBF-A683-0C45F9E96E57}" srcOrd="0" destOrd="0" presId="urn:microsoft.com/office/officeart/2005/8/layout/venn1"/>
    <dgm:cxn modelId="{14120A65-C88D-4E46-9038-196CA2886160}" type="presParOf" srcId="{153A2B77-F067-4588-8A99-B9A847BCA970}" destId="{D83405F2-AAD8-4CBF-A683-0C45F9E96E57}" srcOrd="0" destOrd="0" presId="urn:microsoft.com/office/officeart/2005/8/layout/venn1"/>
    <dgm:cxn modelId="{F4DD7210-B9D8-4B37-AE67-C2BAA03DD891}" type="presParOf" srcId="{153A2B77-F067-4588-8A99-B9A847BCA970}" destId="{156CEA7E-B356-4536-A5F5-744CD2943D4B}" srcOrd="1" destOrd="0" presId="urn:microsoft.com/office/officeart/2005/8/layout/venn1"/>
    <dgm:cxn modelId="{BFD85F1F-44CA-475D-91E4-230BB7C8CB40}" type="presParOf" srcId="{153A2B77-F067-4588-8A99-B9A847BCA970}" destId="{82F4B5B3-06D6-4740-9663-FFE1D177AE77}" srcOrd="2" destOrd="0" presId="urn:microsoft.com/office/officeart/2005/8/layout/venn1"/>
    <dgm:cxn modelId="{22B9FD34-6B79-4CBC-92C7-7D5FA02086FD}" type="presParOf" srcId="{153A2B77-F067-4588-8A99-B9A847BCA970}" destId="{6FEEC9D8-8C65-46BA-B12F-81505AA6C81A}"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3405F2-AAD8-4CBF-A683-0C45F9E96E57}">
      <dsp:nvSpPr>
        <dsp:cNvPr id="0" name=""/>
        <dsp:cNvSpPr/>
      </dsp:nvSpPr>
      <dsp:spPr>
        <a:xfrm>
          <a:off x="229733" y="12228"/>
          <a:ext cx="4471342" cy="4471342"/>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endParaRPr lang="en-US" sz="6500" kern="1200"/>
        </a:p>
      </dsp:txBody>
      <dsp:txXfrm>
        <a:off x="854110" y="539496"/>
        <a:ext cx="2578071" cy="3416808"/>
      </dsp:txXfrm>
    </dsp:sp>
    <dsp:sp modelId="{82F4B5B3-06D6-4740-9663-FFE1D177AE77}">
      <dsp:nvSpPr>
        <dsp:cNvPr id="0" name=""/>
        <dsp:cNvSpPr/>
      </dsp:nvSpPr>
      <dsp:spPr>
        <a:xfrm>
          <a:off x="3452323" y="12228"/>
          <a:ext cx="4471342" cy="4471342"/>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a:lnSpc>
              <a:spcPct val="90000"/>
            </a:lnSpc>
            <a:spcBef>
              <a:spcPct val="0"/>
            </a:spcBef>
            <a:spcAft>
              <a:spcPct val="35000"/>
            </a:spcAft>
          </a:pPr>
          <a:endParaRPr lang="en-US" sz="6500" kern="1200" dirty="0"/>
        </a:p>
      </dsp:txBody>
      <dsp:txXfrm>
        <a:off x="4721217" y="539496"/>
        <a:ext cx="2578071" cy="3416808"/>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C91063-CF33-4B24-BE2B-0DBBBA91EA99}" type="datetimeFigureOut">
              <a:rPr lang="en-US" smtClean="0"/>
              <a:t>5/27/14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05D7D4-7C9A-43C7-99CD-BE605D4E62CF}" type="slidenum">
              <a:rPr lang="en-US" smtClean="0"/>
              <a:t>‹#›</a:t>
            </a:fld>
            <a:endParaRPr lang="en-US"/>
          </a:p>
        </p:txBody>
      </p:sp>
    </p:spTree>
    <p:extLst>
      <p:ext uri="{BB962C8B-B14F-4D97-AF65-F5344CB8AC3E}">
        <p14:creationId xmlns:p14="http://schemas.microsoft.com/office/powerpoint/2010/main" val="549051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Crime</a:t>
            </a:r>
            <a:r>
              <a:rPr lang="en-US" baseline="0" dirty="0" smtClean="0"/>
              <a:t> v. Tort</a:t>
            </a:r>
          </a:p>
          <a:p>
            <a:r>
              <a:rPr lang="en-US" baseline="0" dirty="0" smtClean="0"/>
              <a:t>Prosecution v. Plaintiff</a:t>
            </a:r>
          </a:p>
          <a:p>
            <a:r>
              <a:rPr lang="en-US" baseline="0" dirty="0" smtClean="0"/>
              <a:t>Defendant v. Defendant [same]</a:t>
            </a:r>
          </a:p>
          <a:p>
            <a:r>
              <a:rPr lang="en-US" baseline="0" dirty="0" smtClean="0"/>
              <a:t>Jail/Prison v. Fine</a:t>
            </a:r>
          </a:p>
          <a:p>
            <a:r>
              <a:rPr lang="en-US" baseline="0" dirty="0" smtClean="0"/>
              <a:t>Retribution v. Restitution</a:t>
            </a:r>
          </a:p>
          <a:p>
            <a:endParaRPr lang="en-US" baseline="0" dirty="0" smtClean="0"/>
          </a:p>
          <a:p>
            <a:r>
              <a:rPr lang="en-US" baseline="0" dirty="0" smtClean="0"/>
              <a:t>B&amp;E: 1. Person committed a crime (it is illegal to break and enter), so they are prosecuted by the state 2. Person caused damage to or stole another person’s property, so they are sued by the victim for damages</a:t>
            </a:r>
            <a:endParaRPr lang="en-US" dirty="0" smtClean="0"/>
          </a:p>
        </p:txBody>
      </p:sp>
      <p:sp>
        <p:nvSpPr>
          <p:cNvPr id="4" name="Slide Number Placeholder 3"/>
          <p:cNvSpPr>
            <a:spLocks noGrp="1"/>
          </p:cNvSpPr>
          <p:nvPr>
            <p:ph type="sldNum" sz="quarter" idx="10"/>
          </p:nvPr>
        </p:nvSpPr>
        <p:spPr/>
        <p:txBody>
          <a:bodyPr/>
          <a:lstStyle/>
          <a:p>
            <a:fld id="{5F05D7D4-7C9A-43C7-99CD-BE605D4E62CF}" type="slidenum">
              <a:rPr lang="en-US" smtClean="0"/>
              <a:t>3</a:t>
            </a:fld>
            <a:endParaRPr lang="en-US"/>
          </a:p>
        </p:txBody>
      </p:sp>
    </p:spTree>
    <p:extLst>
      <p:ext uri="{BB962C8B-B14F-4D97-AF65-F5344CB8AC3E}">
        <p14:creationId xmlns:p14="http://schemas.microsoft.com/office/powerpoint/2010/main" val="104191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buFont typeface="Arial" pitchFamily="34" charset="0"/>
              <a:buChar char="•"/>
            </a:pPr>
            <a:r>
              <a:rPr lang="en-US" dirty="0" smtClean="0"/>
              <a:t>Any time you are doing something that can</a:t>
            </a:r>
            <a:r>
              <a:rPr lang="en-US" baseline="0" dirty="0" smtClean="0"/>
              <a:t> cause harm (driving a car, speaking publicly, etc.) you most likely have some amount </a:t>
            </a:r>
            <a:r>
              <a:rPr lang="en-US" baseline="0" smtClean="0"/>
              <a:t>of liability.</a:t>
            </a:r>
            <a:endParaRPr lang="en-US" dirty="0" smtClean="0"/>
          </a:p>
          <a:p>
            <a:pPr algn="l">
              <a:buFont typeface="Arial" pitchFamily="34" charset="0"/>
              <a:buChar char="•"/>
            </a:pPr>
            <a:r>
              <a:rPr lang="en-US" dirty="0" smtClean="0"/>
              <a:t>Legal responsibility</a:t>
            </a:r>
            <a:r>
              <a:rPr lang="en-US" baseline="0" dirty="0" smtClean="0"/>
              <a:t> is not the same as moral responsibility. You can be morally wrong (lying to someone) but not liable. You can also be legally responsible, but not morally responsible (strict liability case).</a:t>
            </a:r>
            <a:r>
              <a:rPr lang="en-US" dirty="0" smtClean="0"/>
              <a:t>  </a:t>
            </a:r>
            <a:br>
              <a:rPr lang="en-US" dirty="0" smtClean="0"/>
            </a:br>
            <a:endParaRPr lang="en-US" dirty="0" smtClean="0"/>
          </a:p>
          <a:p>
            <a:pPr algn="l">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5F05D7D4-7C9A-43C7-99CD-BE605D4E62CF}"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5/27/14</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5/27/14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3A271A1-F6D6-438B-A432-4747EE7ECD40}" type="datetimeFigureOut">
              <a:rPr lang="en-US" smtClean="0"/>
              <a:pPr/>
              <a:t>5/27/14</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5/27/14</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3A271A1-F6D6-438B-A432-4747EE7ECD40}" type="datetimeFigureOut">
              <a:rPr lang="en-US" smtClean="0"/>
              <a:pPr/>
              <a:t>5/27/14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3A271A1-F6D6-438B-A432-4747EE7ECD40}" type="datetimeFigureOut">
              <a:rPr lang="en-US" smtClean="0"/>
              <a:pPr/>
              <a:t>5/27/14</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3A271A1-F6D6-438B-A432-4747EE7ECD40}" type="datetimeFigureOut">
              <a:rPr lang="en-US" smtClean="0"/>
              <a:pPr/>
              <a:t>5/27/14</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A271A1-F6D6-438B-A432-4747EE7ECD40}" type="datetimeFigureOut">
              <a:rPr lang="en-US" smtClean="0"/>
              <a:pPr/>
              <a:t>5/27/14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271A1-F6D6-438B-A432-4747EE7ECD40}" type="datetimeFigureOut">
              <a:rPr lang="en-US" smtClean="0"/>
              <a:pPr/>
              <a:t>5/27/14</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3A271A1-F6D6-438B-A432-4747EE7ECD40}" type="datetimeFigureOut">
              <a:rPr lang="en-US" smtClean="0"/>
              <a:pPr/>
              <a:t>5/27/14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3A271A1-F6D6-438B-A432-4747EE7ECD40}" type="datetimeFigureOut">
              <a:rPr lang="en-US" smtClean="0"/>
              <a:pPr/>
              <a:t>5/27/14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A271A1-F6D6-438B-A432-4747EE7ECD40}" type="datetimeFigureOut">
              <a:rPr lang="en-US" smtClean="0"/>
              <a:pPr/>
              <a:t>5/27/14</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Civil Law</a:t>
            </a:r>
            <a:br>
              <a:rPr lang="en-US" dirty="0" smtClean="0"/>
            </a:br>
            <a:r>
              <a:rPr lang="en-US" dirty="0" smtClean="0"/>
              <a:t>3.1 Intro To Civil Law</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Torts: A Civil Wrong</a:t>
            </a:r>
            <a:endParaRPr lang="en-US" dirty="0"/>
          </a:p>
        </p:txBody>
      </p:sp>
      <p:sp>
        <p:nvSpPr>
          <p:cNvPr id="3" name="Content Placeholder 2"/>
          <p:cNvSpPr>
            <a:spLocks noGrp="1"/>
          </p:cNvSpPr>
          <p:nvPr>
            <p:ph sz="quarter" idx="1"/>
          </p:nvPr>
        </p:nvSpPr>
        <p:spPr/>
        <p:txBody>
          <a:bodyPr>
            <a:normAutofit fontScale="92500"/>
          </a:bodyPr>
          <a:lstStyle/>
          <a:p>
            <a:r>
              <a:rPr lang="en-US" dirty="0" smtClean="0"/>
              <a:t>In civil law, when a person commits a wrong, we call it a </a:t>
            </a:r>
            <a:r>
              <a:rPr lang="en-US" b="1" u="sng" dirty="0" smtClean="0"/>
              <a:t>tort</a:t>
            </a:r>
            <a:r>
              <a:rPr lang="en-US" dirty="0" smtClean="0"/>
              <a:t>.</a:t>
            </a:r>
          </a:p>
          <a:p>
            <a:endParaRPr lang="en-US" dirty="0" smtClean="0"/>
          </a:p>
          <a:p>
            <a:r>
              <a:rPr lang="en-US" b="1" u="sng" dirty="0" smtClean="0"/>
              <a:t>Plaintiff</a:t>
            </a:r>
            <a:r>
              <a:rPr lang="en-US" dirty="0" smtClean="0"/>
              <a:t>: the harmed individual in a civil law suit</a:t>
            </a:r>
          </a:p>
          <a:p>
            <a:endParaRPr lang="en-US" dirty="0" smtClean="0"/>
          </a:p>
          <a:p>
            <a:r>
              <a:rPr lang="en-US" b="1" u="sng" dirty="0" smtClean="0"/>
              <a:t>Defendant</a:t>
            </a:r>
            <a:r>
              <a:rPr lang="en-US" dirty="0" smtClean="0"/>
              <a:t>: the wrongdoer in a civil law suit</a:t>
            </a:r>
          </a:p>
          <a:p>
            <a:endParaRPr lang="en-US" dirty="0" smtClean="0"/>
          </a:p>
          <a:p>
            <a:r>
              <a:rPr lang="en-US" b="1" u="sng" dirty="0" smtClean="0"/>
              <a:t>Damages</a:t>
            </a:r>
            <a:r>
              <a:rPr lang="en-US" dirty="0" smtClean="0"/>
              <a:t>: money paid by the defendant to compensate for injuries</a:t>
            </a:r>
            <a:endParaRPr lang="en-US" b="1" u="sng" dirty="0" smtClean="0"/>
          </a:p>
          <a:p>
            <a:endParaRPr lang="en-US" b="1" u="sng" dirty="0" smtClean="0"/>
          </a:p>
          <a:p>
            <a:endParaRPr lang="en-US" b="1" u="sng"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Law v. Civil Law</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483661652"/>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38341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Liability</a:t>
            </a:r>
            <a:endParaRPr lang="en-US" dirty="0"/>
          </a:p>
        </p:txBody>
      </p:sp>
      <p:sp>
        <p:nvSpPr>
          <p:cNvPr id="3" name="Content Placeholder 2"/>
          <p:cNvSpPr>
            <a:spLocks noGrp="1"/>
          </p:cNvSpPr>
          <p:nvPr>
            <p:ph sz="quarter" idx="1"/>
          </p:nvPr>
        </p:nvSpPr>
        <p:spPr/>
        <p:txBody>
          <a:bodyPr/>
          <a:lstStyle/>
          <a:p>
            <a:r>
              <a:rPr lang="en-US" b="1" u="sng" dirty="0" smtClean="0"/>
              <a:t>Liability</a:t>
            </a:r>
            <a:r>
              <a:rPr lang="en-US" dirty="0" smtClean="0"/>
              <a:t>: legal responsibility</a:t>
            </a:r>
          </a:p>
          <a:p>
            <a:pPr lvl="1"/>
            <a:r>
              <a:rPr lang="en-US" dirty="0" smtClean="0"/>
              <a:t>This is not the same as moral responsibility--</a:t>
            </a:r>
          </a:p>
          <a:p>
            <a:endParaRPr lang="en-US" dirty="0" smtClean="0"/>
          </a:p>
          <a:p>
            <a:r>
              <a:rPr lang="en-US" dirty="0" smtClean="0"/>
              <a:t>Tort law deals with two basic questions:</a:t>
            </a:r>
          </a:p>
          <a:p>
            <a:pPr lvl="1"/>
            <a:r>
              <a:rPr lang="en-US" dirty="0" smtClean="0"/>
              <a:t>Who should be responsible for harm caused?</a:t>
            </a:r>
          </a:p>
          <a:p>
            <a:pPr lvl="1"/>
            <a:r>
              <a:rPr lang="en-US" dirty="0" smtClean="0"/>
              <a:t>How much should the responsible person pay?</a:t>
            </a:r>
          </a:p>
          <a:p>
            <a:pPr lvl="1"/>
            <a:endParaRPr lang="en-US" dirty="0" smtClean="0"/>
          </a:p>
          <a:p>
            <a:pPr>
              <a:buNone/>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Tort Law</a:t>
            </a:r>
            <a:endParaRPr lang="en-US" dirty="0"/>
          </a:p>
        </p:txBody>
      </p:sp>
      <p:sp>
        <p:nvSpPr>
          <p:cNvPr id="3" name="Content Placeholder 2"/>
          <p:cNvSpPr>
            <a:spLocks noGrp="1"/>
          </p:cNvSpPr>
          <p:nvPr>
            <p:ph sz="quarter" idx="1"/>
          </p:nvPr>
        </p:nvSpPr>
        <p:spPr/>
        <p:txBody>
          <a:bodyPr>
            <a:normAutofit fontScale="92500"/>
          </a:bodyPr>
          <a:lstStyle/>
          <a:p>
            <a:r>
              <a:rPr lang="en-US" dirty="0" smtClean="0"/>
              <a:t>Tort law occurs when one person causes injury to another person, their property, or their reputation.</a:t>
            </a:r>
          </a:p>
          <a:p>
            <a:pPr lvl="1"/>
            <a:r>
              <a:rPr lang="en-US" dirty="0" smtClean="0"/>
              <a:t>The injured party (plaintiff) takes the wrongdoer (defendant) to court. Tort law provides the plaintiff with a </a:t>
            </a:r>
            <a:r>
              <a:rPr lang="en-US" b="1" u="sng" dirty="0" smtClean="0"/>
              <a:t>remedy</a:t>
            </a:r>
            <a:r>
              <a:rPr lang="en-US" dirty="0" smtClean="0"/>
              <a:t> (something to make up for what was lost). </a:t>
            </a:r>
          </a:p>
          <a:p>
            <a:pPr lvl="1"/>
            <a:endParaRPr lang="en-US" dirty="0" smtClean="0"/>
          </a:p>
          <a:p>
            <a:r>
              <a:rPr lang="en-US" dirty="0" smtClean="0"/>
              <a:t>Tort law establishes standards of care that society expects from people. You must act with reasonable care toward people and their property.</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Default Theme">
  <a:themeElements>
    <a:clrScheme name="Custom 10">
      <a:dk1>
        <a:sysClr val="windowText" lastClr="000000"/>
      </a:dk1>
      <a:lt1>
        <a:sysClr val="window" lastClr="FFFFFF"/>
      </a:lt1>
      <a:dk2>
        <a:srgbClr val="003366"/>
      </a:dk2>
      <a:lt2>
        <a:srgbClr val="FFFFFF"/>
      </a:lt2>
      <a:accent1>
        <a:srgbClr val="008FD6"/>
      </a:accent1>
      <a:accent2>
        <a:srgbClr val="92D050"/>
      </a:accent2>
      <a:accent3>
        <a:srgbClr val="6DAA2D"/>
      </a:accent3>
      <a:accent4>
        <a:srgbClr val="D8B25C"/>
      </a:accent4>
      <a:accent5>
        <a:srgbClr val="7BA79D"/>
      </a:accent5>
      <a:accent6>
        <a:srgbClr val="968C8C"/>
      </a:accent6>
      <a:hlink>
        <a:srgbClr val="F7B615"/>
      </a:hlink>
      <a:folHlink>
        <a:srgbClr val="704404"/>
      </a:folHlink>
    </a:clrScheme>
    <a:fontScheme name="Custom 1">
      <a:majorFont>
        <a:latin typeface="Teen"/>
        <a:ea typeface=""/>
        <a:cs typeface=""/>
      </a:majorFont>
      <a:minorFont>
        <a:latin typeface="Teen Light"/>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86</TotalTime>
  <Words>322</Words>
  <Application>Microsoft Macintosh PowerPoint</Application>
  <PresentationFormat>On-screen Show (4:3)</PresentationFormat>
  <Paragraphs>33</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Theme</vt:lpstr>
      <vt:lpstr> Civil Law 3.1 Intro To Civil Law</vt:lpstr>
      <vt:lpstr>Torts: A Civil Wrong</vt:lpstr>
      <vt:lpstr>Criminal Law v. Civil Law</vt:lpstr>
      <vt:lpstr>Liability</vt:lpstr>
      <vt:lpstr>Tort Law</vt:lpstr>
    </vt:vector>
  </TitlesOfParts>
  <Company>Wake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Civil Law 3.1 Intro To Civil Law</dc:title>
  <dc:creator>Caroline Meddock</dc:creator>
  <cp:lastModifiedBy>Andrea Celello</cp:lastModifiedBy>
  <cp:revision>13</cp:revision>
  <dcterms:created xsi:type="dcterms:W3CDTF">2013-04-10T12:29:40Z</dcterms:created>
  <dcterms:modified xsi:type="dcterms:W3CDTF">2014-05-27T18:23:26Z</dcterms:modified>
</cp:coreProperties>
</file>