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2" r:id="rId3"/>
    <p:sldId id="263" r:id="rId4"/>
    <p:sldId id="264" r:id="rId5"/>
    <p:sldId id="265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4/16/14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4/16/14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4/16/14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 </a:t>
            </a:r>
            <a:r>
              <a:rPr lang="en-US" dirty="0" smtClean="0"/>
              <a:t>To Criminal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Typically, a crime is made up of four elements:</a:t>
            </a:r>
            <a:endParaRPr lang="en-US" b="1" u="sng" dirty="0" smtClean="0"/>
          </a:p>
          <a:p>
            <a:pPr lvl="1"/>
            <a:r>
              <a:rPr lang="en-US" b="1" u="sng" dirty="0" err="1" smtClean="0"/>
              <a:t>Mens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rea</a:t>
            </a:r>
            <a:endParaRPr lang="en-US" b="1" u="sng" dirty="0" smtClean="0"/>
          </a:p>
          <a:p>
            <a:pPr lvl="1"/>
            <a:r>
              <a:rPr lang="en-US" b="1" u="sng" dirty="0" err="1" smtClean="0"/>
              <a:t>Actus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reus</a:t>
            </a:r>
            <a:endParaRPr lang="en-US" b="1" u="sng" dirty="0" smtClean="0"/>
          </a:p>
          <a:p>
            <a:pPr lvl="1"/>
            <a:r>
              <a:rPr lang="en-US" b="1" u="sng" dirty="0" smtClean="0"/>
              <a:t>Causation</a:t>
            </a:r>
          </a:p>
          <a:p>
            <a:pPr lvl="1"/>
            <a:r>
              <a:rPr lang="en-US" b="1" u="sng" dirty="0" smtClean="0"/>
              <a:t>Concurrence</a:t>
            </a:r>
            <a:endParaRPr lang="en-US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Mens</a:t>
            </a:r>
            <a:r>
              <a:rPr lang="en-US" dirty="0" smtClean="0"/>
              <a:t> 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u="sng" dirty="0" smtClean="0"/>
          </a:p>
          <a:p>
            <a:r>
              <a:rPr lang="en-US" b="1" u="sng" dirty="0" err="1" smtClean="0"/>
              <a:t>Mens</a:t>
            </a:r>
            <a:r>
              <a:rPr lang="en-US" b="1" u="sng" dirty="0" smtClean="0"/>
              <a:t> Rea</a:t>
            </a:r>
            <a:r>
              <a:rPr lang="en-US" dirty="0" smtClean="0"/>
              <a:t> is the mental requirement in criminal law, also known as the guilty mind.</a:t>
            </a:r>
          </a:p>
          <a:p>
            <a:pPr lvl="1"/>
            <a:r>
              <a:rPr lang="en-US" dirty="0" smtClean="0"/>
              <a:t>There are four categories of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rea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Intent</a:t>
            </a:r>
          </a:p>
          <a:p>
            <a:pPr lvl="2"/>
            <a:r>
              <a:rPr lang="en-US" dirty="0" smtClean="0"/>
              <a:t>Knowledge</a:t>
            </a:r>
          </a:p>
          <a:p>
            <a:pPr lvl="2"/>
            <a:r>
              <a:rPr lang="en-US" dirty="0" smtClean="0"/>
              <a:t>Recklessness</a:t>
            </a:r>
          </a:p>
          <a:p>
            <a:pPr lvl="2"/>
            <a:r>
              <a:rPr lang="en-US" dirty="0" smtClean="0"/>
              <a:t>Criminal Negligence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Actus</a:t>
            </a:r>
            <a:r>
              <a:rPr lang="en-US" dirty="0" smtClean="0"/>
              <a:t> Reus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b="1" u="sng" dirty="0" smtClean="0"/>
          </a:p>
          <a:p>
            <a:r>
              <a:rPr lang="en-US" b="1" u="sng" dirty="0" err="1" smtClean="0"/>
              <a:t>Actus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reus</a:t>
            </a:r>
            <a:r>
              <a:rPr lang="en-US" dirty="0" smtClean="0"/>
              <a:t> is the physical part of a crime, or the guilty act. It typically describes what </a:t>
            </a:r>
            <a:r>
              <a:rPr lang="en-US" smtClean="0"/>
              <a:t>the defendant must </a:t>
            </a:r>
            <a:r>
              <a:rPr lang="en-US" dirty="0" smtClean="0"/>
              <a:t>do.</a:t>
            </a:r>
          </a:p>
          <a:p>
            <a:pPr lvl="1"/>
            <a:r>
              <a:rPr lang="en-US" b="1" u="sng" dirty="0" smtClean="0"/>
              <a:t>Omission</a:t>
            </a:r>
            <a:r>
              <a:rPr lang="en-US" dirty="0" smtClean="0"/>
              <a:t>: failing to perform an act required by a criminal law, if a person is physically able to perform the act.</a:t>
            </a:r>
            <a:endParaRPr lang="en-US" b="1" u="sng" dirty="0" smtClean="0"/>
          </a:p>
          <a:p>
            <a:pPr lvl="1"/>
            <a:r>
              <a:rPr lang="en-US" b="1" u="sng" dirty="0" smtClean="0"/>
              <a:t>State of being/affairs</a:t>
            </a:r>
            <a:r>
              <a:rPr lang="en-US" dirty="0" smtClean="0"/>
              <a:t>: an offense in which a person is not actively committing an act, but is still in violation of the law</a:t>
            </a:r>
            <a:endParaRPr lang="en-US" b="1" u="sng" dirty="0" smtClean="0"/>
          </a:p>
          <a:p>
            <a:pPr lvl="1"/>
            <a:endParaRPr lang="en-US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 and Concurrence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Causation</a:t>
            </a:r>
            <a:r>
              <a:rPr lang="en-US" dirty="0" smtClean="0"/>
              <a:t>: the defendant’s conduct must be linked to the resulting harm.</a:t>
            </a:r>
          </a:p>
          <a:p>
            <a:pPr lvl="1"/>
            <a:r>
              <a:rPr lang="en-US" b="1" u="sng" dirty="0" smtClean="0"/>
              <a:t>Cause in fact</a:t>
            </a:r>
            <a:r>
              <a:rPr lang="en-US" dirty="0" smtClean="0"/>
              <a:t>: the harm caused </a:t>
            </a:r>
            <a:r>
              <a:rPr lang="en-US" i="1" dirty="0" smtClean="0"/>
              <a:t>would not </a:t>
            </a:r>
            <a:r>
              <a:rPr lang="en-US" dirty="0" smtClean="0"/>
              <a:t>have occurred if the defendant had not acted the way that they did</a:t>
            </a:r>
          </a:p>
          <a:p>
            <a:pPr lvl="1"/>
            <a:r>
              <a:rPr lang="en-US" b="1" u="sng" dirty="0" smtClean="0"/>
              <a:t>Proximate cause</a:t>
            </a:r>
            <a:r>
              <a:rPr lang="en-US" dirty="0" smtClean="0"/>
              <a:t>: the defendant should have been able to foresee the consequences of their actions</a:t>
            </a:r>
          </a:p>
          <a:p>
            <a:pPr lvl="1"/>
            <a:endParaRPr lang="en-US" b="1" u="sng" dirty="0" smtClean="0"/>
          </a:p>
          <a:p>
            <a:r>
              <a:rPr lang="en-US" b="1" u="sng" dirty="0" smtClean="0"/>
              <a:t>Concurrence</a:t>
            </a:r>
            <a:r>
              <a:rPr lang="en-US" dirty="0" smtClean="0"/>
              <a:t>: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rea</a:t>
            </a:r>
            <a:r>
              <a:rPr lang="en-US" dirty="0" smtClean="0"/>
              <a:t> and </a:t>
            </a:r>
            <a:r>
              <a:rPr lang="en-US" dirty="0" err="1" smtClean="0"/>
              <a:t>actus</a:t>
            </a:r>
            <a:r>
              <a:rPr lang="en-US" dirty="0" smtClean="0"/>
              <a:t> </a:t>
            </a:r>
            <a:r>
              <a:rPr lang="en-US" dirty="0" err="1" smtClean="0"/>
              <a:t>reus</a:t>
            </a:r>
            <a:r>
              <a:rPr lang="en-US" dirty="0" smtClean="0"/>
              <a:t> must take place simultaneously, meaning the criminal must have had intent while committing the guilty act.</a:t>
            </a:r>
            <a:endParaRPr lang="en-US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Motive and Strict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u="sng" dirty="0" smtClean="0"/>
          </a:p>
          <a:p>
            <a:r>
              <a:rPr lang="en-US" b="1" u="sng" dirty="0" smtClean="0"/>
              <a:t>Motive</a:t>
            </a:r>
            <a:r>
              <a:rPr lang="en-US" dirty="0" smtClean="0"/>
              <a:t>: the reason why an illegal act was performed.</a:t>
            </a:r>
          </a:p>
          <a:p>
            <a:endParaRPr lang="en-US" dirty="0" smtClean="0"/>
          </a:p>
          <a:p>
            <a:r>
              <a:rPr lang="en-US" b="1" u="sng" dirty="0" smtClean="0"/>
              <a:t>Strict liability offenses</a:t>
            </a:r>
            <a:r>
              <a:rPr lang="en-US" dirty="0" smtClean="0"/>
              <a:t> are crimes regardless of a guilty state of mind.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7">
      <a:dk1>
        <a:sysClr val="windowText" lastClr="000000"/>
      </a:dk1>
      <a:lt1>
        <a:sysClr val="window" lastClr="FFFFFF"/>
      </a:lt1>
      <a:dk2>
        <a:srgbClr val="00CC99"/>
      </a:dk2>
      <a:lt2>
        <a:srgbClr val="FFFFFF"/>
      </a:lt2>
      <a:accent1>
        <a:srgbClr val="B5357E"/>
      </a:accent1>
      <a:accent2>
        <a:srgbClr val="22606E"/>
      </a:accent2>
      <a:accent3>
        <a:srgbClr val="6DAA2D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1">
      <a:majorFont>
        <a:latin typeface="Teen"/>
        <a:ea typeface=""/>
        <a:cs typeface=""/>
      </a:majorFont>
      <a:minorFont>
        <a:latin typeface="Teen Ligh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3403</TotalTime>
  <Words>241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Intro To Criminal Law</vt:lpstr>
      <vt:lpstr>Elements of a Crime</vt:lpstr>
      <vt:lpstr>Mens Rea</vt:lpstr>
      <vt:lpstr>Actus Reus</vt:lpstr>
      <vt:lpstr>Causation and Concurrence</vt:lpstr>
      <vt:lpstr>Motive and Strict Liability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 1.1 History of Law</dc:title>
  <dc:creator>Caroline Meddock</dc:creator>
  <cp:lastModifiedBy>Andrea Celello</cp:lastModifiedBy>
  <cp:revision>46</cp:revision>
  <dcterms:created xsi:type="dcterms:W3CDTF">2013-01-23T21:54:31Z</dcterms:created>
  <dcterms:modified xsi:type="dcterms:W3CDTF">2014-04-16T18:51:21Z</dcterms:modified>
</cp:coreProperties>
</file>