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5/27/14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5/27/14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br>
              <a:rPr lang="en-US" dirty="0" smtClean="0"/>
            </a:br>
            <a:r>
              <a:rPr lang="en-US" dirty="0" smtClean="0"/>
              <a:t>3.4 negligence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Negligence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smtClean="0"/>
              <a:t>Duty</a:t>
            </a:r>
            <a:r>
              <a:rPr lang="en-US" dirty="0" smtClean="0"/>
              <a:t>: a legal obligation</a:t>
            </a:r>
          </a:p>
          <a:p>
            <a:endParaRPr lang="en-US" dirty="0" smtClean="0"/>
          </a:p>
          <a:p>
            <a:r>
              <a:rPr lang="en-US" b="1" u="sng" dirty="0" smtClean="0"/>
              <a:t>Breach of Duty</a:t>
            </a:r>
            <a:r>
              <a:rPr lang="en-US" dirty="0" smtClean="0"/>
              <a:t>: violation of a duty, either by engaging in an action </a:t>
            </a:r>
            <a:r>
              <a:rPr lang="en-US" i="1" dirty="0" smtClean="0"/>
              <a:t>or </a:t>
            </a:r>
            <a:r>
              <a:rPr lang="en-US" dirty="0" smtClean="0"/>
              <a:t>failing to act</a:t>
            </a:r>
          </a:p>
          <a:p>
            <a:endParaRPr lang="en-US" dirty="0" smtClean="0"/>
          </a:p>
          <a:p>
            <a:r>
              <a:rPr lang="en-US" b="1" u="sng" dirty="0" smtClean="0"/>
              <a:t>Causation</a:t>
            </a:r>
            <a:r>
              <a:rPr lang="en-US" dirty="0" smtClean="0"/>
              <a:t>: the reason an event occurs; that which produces an effect</a:t>
            </a:r>
          </a:p>
          <a:p>
            <a:endParaRPr lang="en-US" dirty="0" smtClean="0"/>
          </a:p>
          <a:p>
            <a:r>
              <a:rPr lang="en-US" b="1" u="sng" dirty="0" smtClean="0"/>
              <a:t>Damages</a:t>
            </a:r>
            <a:r>
              <a:rPr lang="en-US" dirty="0" smtClean="0"/>
              <a:t>: the injuries or losses suffered by one person due to the fault of another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Reasonable Person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Civil law involves the “</a:t>
            </a:r>
            <a:r>
              <a:rPr lang="en-US" b="1" u="sng" dirty="0" smtClean="0"/>
              <a:t>reasonable person</a:t>
            </a:r>
            <a:r>
              <a:rPr lang="en-US" dirty="0" smtClean="0"/>
              <a:t>”: someone who is an idealized version of the average individual.</a:t>
            </a:r>
          </a:p>
          <a:p>
            <a:pPr lvl="1"/>
            <a:r>
              <a:rPr lang="en-US" dirty="0" smtClean="0"/>
              <a:t>If you do not behave the way the “reasonable person” would, you have breached a duty.</a:t>
            </a:r>
          </a:p>
          <a:p>
            <a:pPr lvl="1"/>
            <a:r>
              <a:rPr lang="en-US" dirty="0" smtClean="0"/>
              <a:t>The “reasonable person” balances the likelihood and seriousness of harm against the burden of avoiding the harm.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must be proof that the defendant’s acts caused the harm to the plaintiff.</a:t>
            </a:r>
          </a:p>
          <a:p>
            <a:endParaRPr lang="en-US" dirty="0" smtClean="0"/>
          </a:p>
          <a:p>
            <a:r>
              <a:rPr lang="en-US" b="1" u="sng" dirty="0" smtClean="0"/>
              <a:t>Cause in fact</a:t>
            </a:r>
            <a:r>
              <a:rPr lang="en-US" dirty="0" smtClean="0"/>
              <a:t>: the plaintiff must prove he or she would not have been harmed if the defendant had not acted wrongfully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Proximate cause</a:t>
            </a:r>
            <a:r>
              <a:rPr lang="en-US" dirty="0" smtClean="0"/>
              <a:t>: the harm caused must have been the foreseeable act of the </a:t>
            </a:r>
            <a:r>
              <a:rPr lang="en-US" smtClean="0"/>
              <a:t>defendant’s wrongful acts</a:t>
            </a:r>
            <a:endParaRPr lang="en-US" b="1" u="sn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5">
      <a:dk1>
        <a:sysClr val="windowText" lastClr="000000"/>
      </a:dk1>
      <a:lt1>
        <a:sysClr val="window" lastClr="FFFFFF"/>
      </a:lt1>
      <a:dk2>
        <a:srgbClr val="92D050"/>
      </a:dk2>
      <a:lt2>
        <a:srgbClr val="FFFFFF"/>
      </a:lt2>
      <a:accent1>
        <a:srgbClr val="C0BABA"/>
      </a:accent1>
      <a:accent2>
        <a:srgbClr val="716767"/>
      </a:accent2>
      <a:accent3>
        <a:srgbClr val="B6DF89"/>
      </a:accent3>
      <a:accent4>
        <a:srgbClr val="EBDDC3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1">
      <a:majorFont>
        <a:latin typeface="Teen"/>
        <a:ea typeface=""/>
        <a:cs typeface=""/>
      </a:majorFont>
      <a:minorFont>
        <a:latin typeface="Teen Ligh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319</TotalTime>
  <Words>177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Civil Law 3.4 negligence</vt:lpstr>
      <vt:lpstr>Elements of Negligence</vt:lpstr>
      <vt:lpstr>Reasonable Person Standard</vt:lpstr>
      <vt:lpstr>Causation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Law 3.4 negligence</dc:title>
  <dc:creator>Caroline Meddock</dc:creator>
  <cp:lastModifiedBy>Andrea Celello</cp:lastModifiedBy>
  <cp:revision>7</cp:revision>
  <dcterms:created xsi:type="dcterms:W3CDTF">2013-04-12T17:23:53Z</dcterms:created>
  <dcterms:modified xsi:type="dcterms:W3CDTF">2014-05-27T18:27:06Z</dcterms:modified>
</cp:coreProperties>
</file>